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8"/>
  </p:notesMasterIdLst>
  <p:handoutMasterIdLst>
    <p:handoutMasterId r:id="rId9"/>
  </p:handoutMasterIdLst>
  <p:sldIdLst>
    <p:sldId id="256" r:id="rId5"/>
    <p:sldId id="264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>
      <p:cViewPr varScale="1">
        <p:scale>
          <a:sx n="104" d="100"/>
          <a:sy n="104" d="100"/>
        </p:scale>
        <p:origin x="870" y="7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8.svg"/><Relationship Id="rId7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 err="1"/>
              <a:t>Datafest</a:t>
            </a:r>
            <a:r>
              <a:rPr lang="en-US" dirty="0"/>
              <a:t> 2025: vitamin 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0" y="5586890"/>
            <a:ext cx="5775959" cy="1122202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22222"/>
                </a:solidFill>
                <a:effectLst/>
                <a:latin typeface="Google Sans"/>
              </a:rPr>
              <a:t>Mukto Akash, Jasmine Sun,</a:t>
            </a:r>
            <a:r>
              <a:rPr lang="en-US" sz="3200" dirty="0"/>
              <a:t> </a:t>
            </a:r>
            <a:r>
              <a:rPr lang="en-US" sz="3200" b="0" i="0" dirty="0">
                <a:solidFill>
                  <a:srgbClr val="222222"/>
                </a:solidFill>
                <a:effectLst/>
                <a:latin typeface="Google Sans"/>
              </a:rPr>
              <a:t>Adrian Tang, Irene Chung</a:t>
            </a:r>
            <a:endParaRPr lang="en-US" sz="3200" dirty="0"/>
          </a:p>
        </p:txBody>
      </p:sp>
      <p:pic>
        <p:nvPicPr>
          <p:cNvPr id="5" name="Picture 4" descr="A close-up of words&#10;&#10;AI-generated content may be incorrect.">
            <a:extLst>
              <a:ext uri="{FF2B5EF4-FFF2-40B4-BE49-F238E27FC236}">
                <a16:creationId xmlns:a16="http://schemas.microsoft.com/office/drawing/2014/main" id="{65052C7F-EB5B-D26F-DE17-6AC11F5C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02" y="751289"/>
            <a:ext cx="6982799" cy="334374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Placeholder 25" descr="Team member headshot">
            <a:extLst>
              <a:ext uri="{FF2B5EF4-FFF2-40B4-BE49-F238E27FC236}">
                <a16:creationId xmlns:a16="http://schemas.microsoft.com/office/drawing/2014/main" id="{9FBD0529-4E70-030A-3318-068D3A8FD4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7560" y="3043989"/>
            <a:ext cx="1460501" cy="1460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Placeholder 46" descr="Team member headshot">
            <a:extLst>
              <a:ext uri="{FF2B5EF4-FFF2-40B4-BE49-F238E27FC236}">
                <a16:creationId xmlns:a16="http://schemas.microsoft.com/office/drawing/2014/main" id="{21280589-3CFE-2172-7651-8BB36E01D2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0754" y="56305"/>
            <a:ext cx="1367307" cy="13673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Placeholder 44" descr="Team member headshot">
            <a:extLst>
              <a:ext uri="{FF2B5EF4-FFF2-40B4-BE49-F238E27FC236}">
                <a16:creationId xmlns:a16="http://schemas.microsoft.com/office/drawing/2014/main" id="{80DAD668-5CC3-5C26-56DA-D99AA9B4DE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2250" y="3043990"/>
            <a:ext cx="1460501" cy="14605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DD5ED2-422A-46AF-F2C2-4F46636E8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8848" y="56305"/>
            <a:ext cx="1460500" cy="1460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287CE9B-C60D-6A22-3EB3-3364A69E87DE}"/>
              </a:ext>
            </a:extLst>
          </p:cNvPr>
          <p:cNvSpPr/>
          <p:nvPr/>
        </p:nvSpPr>
        <p:spPr>
          <a:xfrm>
            <a:off x="3740727" y="2059709"/>
            <a:ext cx="877455" cy="858982"/>
          </a:xfrm>
          <a:custGeom>
            <a:avLst/>
            <a:gdLst>
              <a:gd name="connsiteX0" fmla="*/ 46182 w 877455"/>
              <a:gd name="connsiteY0" fmla="*/ 314036 h 858982"/>
              <a:gd name="connsiteX1" fmla="*/ 129309 w 877455"/>
              <a:gd name="connsiteY1" fmla="*/ 267855 h 858982"/>
              <a:gd name="connsiteX2" fmla="*/ 157018 w 877455"/>
              <a:gd name="connsiteY2" fmla="*/ 240146 h 858982"/>
              <a:gd name="connsiteX3" fmla="*/ 203200 w 877455"/>
              <a:gd name="connsiteY3" fmla="*/ 221673 h 858982"/>
              <a:gd name="connsiteX4" fmla="*/ 295564 w 877455"/>
              <a:gd name="connsiteY4" fmla="*/ 193964 h 858982"/>
              <a:gd name="connsiteX5" fmla="*/ 323273 w 877455"/>
              <a:gd name="connsiteY5" fmla="*/ 184727 h 858982"/>
              <a:gd name="connsiteX6" fmla="*/ 600364 w 877455"/>
              <a:gd name="connsiteY6" fmla="*/ 193964 h 858982"/>
              <a:gd name="connsiteX7" fmla="*/ 692728 w 877455"/>
              <a:gd name="connsiteY7" fmla="*/ 212436 h 858982"/>
              <a:gd name="connsiteX8" fmla="*/ 757382 w 877455"/>
              <a:gd name="connsiteY8" fmla="*/ 249382 h 858982"/>
              <a:gd name="connsiteX9" fmla="*/ 785091 w 877455"/>
              <a:gd name="connsiteY9" fmla="*/ 286327 h 858982"/>
              <a:gd name="connsiteX10" fmla="*/ 785091 w 877455"/>
              <a:gd name="connsiteY10" fmla="*/ 517236 h 858982"/>
              <a:gd name="connsiteX11" fmla="*/ 766618 w 877455"/>
              <a:gd name="connsiteY11" fmla="*/ 544946 h 858982"/>
              <a:gd name="connsiteX12" fmla="*/ 729673 w 877455"/>
              <a:gd name="connsiteY12" fmla="*/ 618836 h 858982"/>
              <a:gd name="connsiteX13" fmla="*/ 655782 w 877455"/>
              <a:gd name="connsiteY13" fmla="*/ 692727 h 858982"/>
              <a:gd name="connsiteX14" fmla="*/ 563418 w 877455"/>
              <a:gd name="connsiteY14" fmla="*/ 748146 h 858982"/>
              <a:gd name="connsiteX15" fmla="*/ 443346 w 877455"/>
              <a:gd name="connsiteY15" fmla="*/ 785091 h 858982"/>
              <a:gd name="connsiteX16" fmla="*/ 314037 w 877455"/>
              <a:gd name="connsiteY16" fmla="*/ 812800 h 858982"/>
              <a:gd name="connsiteX17" fmla="*/ 138546 w 877455"/>
              <a:gd name="connsiteY17" fmla="*/ 794327 h 858982"/>
              <a:gd name="connsiteX18" fmla="*/ 83128 w 877455"/>
              <a:gd name="connsiteY18" fmla="*/ 738909 h 858982"/>
              <a:gd name="connsiteX19" fmla="*/ 36946 w 877455"/>
              <a:gd name="connsiteY19" fmla="*/ 692727 h 858982"/>
              <a:gd name="connsiteX20" fmla="*/ 27709 w 877455"/>
              <a:gd name="connsiteY20" fmla="*/ 655782 h 858982"/>
              <a:gd name="connsiteX21" fmla="*/ 9237 w 877455"/>
              <a:gd name="connsiteY21" fmla="*/ 600364 h 858982"/>
              <a:gd name="connsiteX22" fmla="*/ 0 w 877455"/>
              <a:gd name="connsiteY22" fmla="*/ 508000 h 858982"/>
              <a:gd name="connsiteX23" fmla="*/ 27709 w 877455"/>
              <a:gd name="connsiteY23" fmla="*/ 406400 h 858982"/>
              <a:gd name="connsiteX24" fmla="*/ 92364 w 877455"/>
              <a:gd name="connsiteY24" fmla="*/ 267855 h 858982"/>
              <a:gd name="connsiteX25" fmla="*/ 147782 w 877455"/>
              <a:gd name="connsiteY25" fmla="*/ 221673 h 858982"/>
              <a:gd name="connsiteX26" fmla="*/ 184728 w 877455"/>
              <a:gd name="connsiteY26" fmla="*/ 193964 h 858982"/>
              <a:gd name="connsiteX27" fmla="*/ 267855 w 877455"/>
              <a:gd name="connsiteY27" fmla="*/ 157018 h 858982"/>
              <a:gd name="connsiteX28" fmla="*/ 397164 w 877455"/>
              <a:gd name="connsiteY28" fmla="*/ 110836 h 858982"/>
              <a:gd name="connsiteX29" fmla="*/ 683491 w 877455"/>
              <a:gd name="connsiteY29" fmla="*/ 120073 h 858982"/>
              <a:gd name="connsiteX30" fmla="*/ 729673 w 877455"/>
              <a:gd name="connsiteY30" fmla="*/ 166255 h 858982"/>
              <a:gd name="connsiteX31" fmla="*/ 766618 w 877455"/>
              <a:gd name="connsiteY31" fmla="*/ 240146 h 858982"/>
              <a:gd name="connsiteX32" fmla="*/ 748146 w 877455"/>
              <a:gd name="connsiteY32" fmla="*/ 471055 h 858982"/>
              <a:gd name="connsiteX33" fmla="*/ 692728 w 877455"/>
              <a:gd name="connsiteY33" fmla="*/ 572655 h 858982"/>
              <a:gd name="connsiteX34" fmla="*/ 665018 w 877455"/>
              <a:gd name="connsiteY34" fmla="*/ 618836 h 858982"/>
              <a:gd name="connsiteX35" fmla="*/ 591128 w 877455"/>
              <a:gd name="connsiteY35" fmla="*/ 674255 h 858982"/>
              <a:gd name="connsiteX36" fmla="*/ 544946 w 877455"/>
              <a:gd name="connsiteY36" fmla="*/ 701964 h 858982"/>
              <a:gd name="connsiteX37" fmla="*/ 415637 w 877455"/>
              <a:gd name="connsiteY37" fmla="*/ 720436 h 858982"/>
              <a:gd name="connsiteX38" fmla="*/ 360218 w 877455"/>
              <a:gd name="connsiteY38" fmla="*/ 738909 h 858982"/>
              <a:gd name="connsiteX39" fmla="*/ 147782 w 877455"/>
              <a:gd name="connsiteY39" fmla="*/ 720436 h 858982"/>
              <a:gd name="connsiteX40" fmla="*/ 110837 w 877455"/>
              <a:gd name="connsiteY40" fmla="*/ 711200 h 858982"/>
              <a:gd name="connsiteX41" fmla="*/ 83128 w 877455"/>
              <a:gd name="connsiteY41" fmla="*/ 674255 h 858982"/>
              <a:gd name="connsiteX42" fmla="*/ 73891 w 877455"/>
              <a:gd name="connsiteY42" fmla="*/ 646546 h 858982"/>
              <a:gd name="connsiteX43" fmla="*/ 101600 w 877455"/>
              <a:gd name="connsiteY43" fmla="*/ 415636 h 858982"/>
              <a:gd name="connsiteX44" fmla="*/ 110837 w 877455"/>
              <a:gd name="connsiteY44" fmla="*/ 378691 h 858982"/>
              <a:gd name="connsiteX45" fmla="*/ 184728 w 877455"/>
              <a:gd name="connsiteY45" fmla="*/ 286327 h 858982"/>
              <a:gd name="connsiteX46" fmla="*/ 267855 w 877455"/>
              <a:gd name="connsiteY46" fmla="*/ 193964 h 858982"/>
              <a:gd name="connsiteX47" fmla="*/ 323273 w 877455"/>
              <a:gd name="connsiteY47" fmla="*/ 138546 h 858982"/>
              <a:gd name="connsiteX48" fmla="*/ 461818 w 877455"/>
              <a:gd name="connsiteY48" fmla="*/ 46182 h 858982"/>
              <a:gd name="connsiteX49" fmla="*/ 517237 w 877455"/>
              <a:gd name="connsiteY49" fmla="*/ 18473 h 858982"/>
              <a:gd name="connsiteX50" fmla="*/ 674255 w 877455"/>
              <a:gd name="connsiteY50" fmla="*/ 0 h 858982"/>
              <a:gd name="connsiteX51" fmla="*/ 803564 w 877455"/>
              <a:gd name="connsiteY51" fmla="*/ 9236 h 858982"/>
              <a:gd name="connsiteX52" fmla="*/ 831273 w 877455"/>
              <a:gd name="connsiteY52" fmla="*/ 36946 h 858982"/>
              <a:gd name="connsiteX53" fmla="*/ 877455 w 877455"/>
              <a:gd name="connsiteY53" fmla="*/ 129309 h 858982"/>
              <a:gd name="connsiteX54" fmla="*/ 868218 w 877455"/>
              <a:gd name="connsiteY54" fmla="*/ 360218 h 858982"/>
              <a:gd name="connsiteX55" fmla="*/ 858982 w 877455"/>
              <a:gd name="connsiteY55" fmla="*/ 415636 h 858982"/>
              <a:gd name="connsiteX56" fmla="*/ 775855 w 877455"/>
              <a:gd name="connsiteY56" fmla="*/ 581891 h 858982"/>
              <a:gd name="connsiteX57" fmla="*/ 748146 w 877455"/>
              <a:gd name="connsiteY57" fmla="*/ 646546 h 858982"/>
              <a:gd name="connsiteX58" fmla="*/ 729673 w 877455"/>
              <a:gd name="connsiteY58" fmla="*/ 683491 h 858982"/>
              <a:gd name="connsiteX59" fmla="*/ 665018 w 877455"/>
              <a:gd name="connsiteY59" fmla="*/ 748146 h 858982"/>
              <a:gd name="connsiteX60" fmla="*/ 609600 w 877455"/>
              <a:gd name="connsiteY60" fmla="*/ 766618 h 858982"/>
              <a:gd name="connsiteX61" fmla="*/ 544946 w 877455"/>
              <a:gd name="connsiteY61" fmla="*/ 794327 h 858982"/>
              <a:gd name="connsiteX62" fmla="*/ 461818 w 877455"/>
              <a:gd name="connsiteY62" fmla="*/ 803564 h 858982"/>
              <a:gd name="connsiteX63" fmla="*/ 369455 w 877455"/>
              <a:gd name="connsiteY63" fmla="*/ 831273 h 858982"/>
              <a:gd name="connsiteX64" fmla="*/ 323273 w 877455"/>
              <a:gd name="connsiteY64" fmla="*/ 849746 h 858982"/>
              <a:gd name="connsiteX65" fmla="*/ 286328 w 877455"/>
              <a:gd name="connsiteY65" fmla="*/ 858982 h 858982"/>
              <a:gd name="connsiteX66" fmla="*/ 221673 w 877455"/>
              <a:gd name="connsiteY66" fmla="*/ 831273 h 858982"/>
              <a:gd name="connsiteX67" fmla="*/ 193964 w 877455"/>
              <a:gd name="connsiteY67" fmla="*/ 785091 h 858982"/>
              <a:gd name="connsiteX68" fmla="*/ 166255 w 877455"/>
              <a:gd name="connsiteY68" fmla="*/ 748146 h 858982"/>
              <a:gd name="connsiteX69" fmla="*/ 157018 w 877455"/>
              <a:gd name="connsiteY69" fmla="*/ 701964 h 85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877455" h="858982">
                <a:moveTo>
                  <a:pt x="46182" y="314036"/>
                </a:moveTo>
                <a:cubicBezTo>
                  <a:pt x="93983" y="294916"/>
                  <a:pt x="90867" y="300805"/>
                  <a:pt x="129309" y="267855"/>
                </a:cubicBezTo>
                <a:cubicBezTo>
                  <a:pt x="139227" y="259354"/>
                  <a:pt x="145941" y="247069"/>
                  <a:pt x="157018" y="240146"/>
                </a:cubicBezTo>
                <a:cubicBezTo>
                  <a:pt x="171078" y="231359"/>
                  <a:pt x="187676" y="227495"/>
                  <a:pt x="203200" y="221673"/>
                </a:cubicBezTo>
                <a:cubicBezTo>
                  <a:pt x="231106" y="211208"/>
                  <a:pt x="270046" y="201619"/>
                  <a:pt x="295564" y="193964"/>
                </a:cubicBezTo>
                <a:cubicBezTo>
                  <a:pt x="304889" y="191166"/>
                  <a:pt x="314037" y="187806"/>
                  <a:pt x="323273" y="184727"/>
                </a:cubicBezTo>
                <a:cubicBezTo>
                  <a:pt x="415637" y="187806"/>
                  <a:pt x="508208" y="187052"/>
                  <a:pt x="600364" y="193964"/>
                </a:cubicBezTo>
                <a:cubicBezTo>
                  <a:pt x="631674" y="196312"/>
                  <a:pt x="692728" y="212436"/>
                  <a:pt x="692728" y="212436"/>
                </a:cubicBezTo>
                <a:cubicBezTo>
                  <a:pt x="707217" y="219681"/>
                  <a:pt x="744327" y="236327"/>
                  <a:pt x="757382" y="249382"/>
                </a:cubicBezTo>
                <a:cubicBezTo>
                  <a:pt x="768267" y="260267"/>
                  <a:pt x="775855" y="274012"/>
                  <a:pt x="785091" y="286327"/>
                </a:cubicBezTo>
                <a:cubicBezTo>
                  <a:pt x="814095" y="373332"/>
                  <a:pt x="806441" y="339321"/>
                  <a:pt x="785091" y="517236"/>
                </a:cubicBezTo>
                <a:cubicBezTo>
                  <a:pt x="783768" y="528258"/>
                  <a:pt x="771582" y="535017"/>
                  <a:pt x="766618" y="544946"/>
                </a:cubicBezTo>
                <a:cubicBezTo>
                  <a:pt x="749836" y="578511"/>
                  <a:pt x="753451" y="592680"/>
                  <a:pt x="729673" y="618836"/>
                </a:cubicBezTo>
                <a:cubicBezTo>
                  <a:pt x="706242" y="644610"/>
                  <a:pt x="685651" y="674806"/>
                  <a:pt x="655782" y="692727"/>
                </a:cubicBezTo>
                <a:cubicBezTo>
                  <a:pt x="624994" y="711200"/>
                  <a:pt x="598626" y="741105"/>
                  <a:pt x="563418" y="748146"/>
                </a:cubicBezTo>
                <a:cubicBezTo>
                  <a:pt x="474922" y="765845"/>
                  <a:pt x="559618" y="746334"/>
                  <a:pt x="443346" y="785091"/>
                </a:cubicBezTo>
                <a:cubicBezTo>
                  <a:pt x="379154" y="806488"/>
                  <a:pt x="380099" y="803363"/>
                  <a:pt x="314037" y="812800"/>
                </a:cubicBezTo>
                <a:cubicBezTo>
                  <a:pt x="255540" y="806642"/>
                  <a:pt x="196024" y="806822"/>
                  <a:pt x="138546" y="794327"/>
                </a:cubicBezTo>
                <a:cubicBezTo>
                  <a:pt x="104635" y="786955"/>
                  <a:pt x="101547" y="759959"/>
                  <a:pt x="83128" y="738909"/>
                </a:cubicBezTo>
                <a:cubicBezTo>
                  <a:pt x="68792" y="722525"/>
                  <a:pt x="52340" y="708121"/>
                  <a:pt x="36946" y="692727"/>
                </a:cubicBezTo>
                <a:cubicBezTo>
                  <a:pt x="33867" y="680412"/>
                  <a:pt x="31357" y="667941"/>
                  <a:pt x="27709" y="655782"/>
                </a:cubicBezTo>
                <a:cubicBezTo>
                  <a:pt x="22114" y="637131"/>
                  <a:pt x="12825" y="619502"/>
                  <a:pt x="9237" y="600364"/>
                </a:cubicBezTo>
                <a:cubicBezTo>
                  <a:pt x="3535" y="569952"/>
                  <a:pt x="3079" y="538788"/>
                  <a:pt x="0" y="508000"/>
                </a:cubicBezTo>
                <a:cubicBezTo>
                  <a:pt x="19316" y="353486"/>
                  <a:pt x="-8423" y="485891"/>
                  <a:pt x="27709" y="406400"/>
                </a:cubicBezTo>
                <a:cubicBezTo>
                  <a:pt x="64091" y="326358"/>
                  <a:pt x="42407" y="339222"/>
                  <a:pt x="92364" y="267855"/>
                </a:cubicBezTo>
                <a:cubicBezTo>
                  <a:pt x="109613" y="243214"/>
                  <a:pt x="124765" y="238114"/>
                  <a:pt x="147782" y="221673"/>
                </a:cubicBezTo>
                <a:cubicBezTo>
                  <a:pt x="160309" y="212725"/>
                  <a:pt x="171174" y="201262"/>
                  <a:pt x="184728" y="193964"/>
                </a:cubicBezTo>
                <a:cubicBezTo>
                  <a:pt x="211426" y="179588"/>
                  <a:pt x="239816" y="168563"/>
                  <a:pt x="267855" y="157018"/>
                </a:cubicBezTo>
                <a:cubicBezTo>
                  <a:pt x="316788" y="136869"/>
                  <a:pt x="348761" y="126970"/>
                  <a:pt x="397164" y="110836"/>
                </a:cubicBezTo>
                <a:lnTo>
                  <a:pt x="683491" y="120073"/>
                </a:lnTo>
                <a:cubicBezTo>
                  <a:pt x="704965" y="123652"/>
                  <a:pt x="716073" y="149255"/>
                  <a:pt x="729673" y="166255"/>
                </a:cubicBezTo>
                <a:cubicBezTo>
                  <a:pt x="754602" y="197417"/>
                  <a:pt x="755930" y="208079"/>
                  <a:pt x="766618" y="240146"/>
                </a:cubicBezTo>
                <a:cubicBezTo>
                  <a:pt x="760461" y="317116"/>
                  <a:pt x="760066" y="394765"/>
                  <a:pt x="748146" y="471055"/>
                </a:cubicBezTo>
                <a:cubicBezTo>
                  <a:pt x="740239" y="521663"/>
                  <a:pt x="717523" y="535463"/>
                  <a:pt x="692728" y="572655"/>
                </a:cubicBezTo>
                <a:cubicBezTo>
                  <a:pt x="682770" y="587592"/>
                  <a:pt x="676040" y="604665"/>
                  <a:pt x="665018" y="618836"/>
                </a:cubicBezTo>
                <a:cubicBezTo>
                  <a:pt x="631547" y="661869"/>
                  <a:pt x="633207" y="650878"/>
                  <a:pt x="591128" y="674255"/>
                </a:cubicBezTo>
                <a:cubicBezTo>
                  <a:pt x="575435" y="682973"/>
                  <a:pt x="562307" y="697395"/>
                  <a:pt x="544946" y="701964"/>
                </a:cubicBezTo>
                <a:cubicBezTo>
                  <a:pt x="502839" y="713045"/>
                  <a:pt x="415637" y="720436"/>
                  <a:pt x="415637" y="720436"/>
                </a:cubicBezTo>
                <a:cubicBezTo>
                  <a:pt x="397164" y="726594"/>
                  <a:pt x="379672" y="738063"/>
                  <a:pt x="360218" y="738909"/>
                </a:cubicBezTo>
                <a:cubicBezTo>
                  <a:pt x="299384" y="741554"/>
                  <a:pt x="213882" y="733656"/>
                  <a:pt x="147782" y="720436"/>
                </a:cubicBezTo>
                <a:cubicBezTo>
                  <a:pt x="135335" y="717946"/>
                  <a:pt x="123152" y="714279"/>
                  <a:pt x="110837" y="711200"/>
                </a:cubicBezTo>
                <a:cubicBezTo>
                  <a:pt x="101601" y="698885"/>
                  <a:pt x="90766" y="687620"/>
                  <a:pt x="83128" y="674255"/>
                </a:cubicBezTo>
                <a:cubicBezTo>
                  <a:pt x="78297" y="665802"/>
                  <a:pt x="73891" y="656282"/>
                  <a:pt x="73891" y="646546"/>
                </a:cubicBezTo>
                <a:cubicBezTo>
                  <a:pt x="73891" y="448730"/>
                  <a:pt x="68016" y="527585"/>
                  <a:pt x="101600" y="415636"/>
                </a:cubicBezTo>
                <a:cubicBezTo>
                  <a:pt x="105248" y="403477"/>
                  <a:pt x="105160" y="390045"/>
                  <a:pt x="110837" y="378691"/>
                </a:cubicBezTo>
                <a:cubicBezTo>
                  <a:pt x="147283" y="305798"/>
                  <a:pt x="138820" y="316932"/>
                  <a:pt x="184728" y="286327"/>
                </a:cubicBezTo>
                <a:cubicBezTo>
                  <a:pt x="245815" y="194696"/>
                  <a:pt x="192610" y="262368"/>
                  <a:pt x="267855" y="193964"/>
                </a:cubicBezTo>
                <a:cubicBezTo>
                  <a:pt x="287185" y="176391"/>
                  <a:pt x="303438" y="155548"/>
                  <a:pt x="323273" y="138546"/>
                </a:cubicBezTo>
                <a:cubicBezTo>
                  <a:pt x="373778" y="95256"/>
                  <a:pt x="405296" y="76617"/>
                  <a:pt x="461818" y="46182"/>
                </a:cubicBezTo>
                <a:cubicBezTo>
                  <a:pt x="480003" y="36390"/>
                  <a:pt x="497827" y="25531"/>
                  <a:pt x="517237" y="18473"/>
                </a:cubicBezTo>
                <a:cubicBezTo>
                  <a:pt x="551594" y="5979"/>
                  <a:pt x="661549" y="1059"/>
                  <a:pt x="674255" y="0"/>
                </a:cubicBezTo>
                <a:cubicBezTo>
                  <a:pt x="717358" y="3079"/>
                  <a:pt x="761500" y="-662"/>
                  <a:pt x="803564" y="9236"/>
                </a:cubicBezTo>
                <a:cubicBezTo>
                  <a:pt x="816279" y="12228"/>
                  <a:pt x="822911" y="26911"/>
                  <a:pt x="831273" y="36946"/>
                </a:cubicBezTo>
                <a:cubicBezTo>
                  <a:pt x="854420" y="64723"/>
                  <a:pt x="862972" y="95515"/>
                  <a:pt x="877455" y="129309"/>
                </a:cubicBezTo>
                <a:cubicBezTo>
                  <a:pt x="874376" y="206279"/>
                  <a:pt x="873178" y="283347"/>
                  <a:pt x="868218" y="360218"/>
                </a:cubicBezTo>
                <a:cubicBezTo>
                  <a:pt x="867012" y="378907"/>
                  <a:pt x="864904" y="397870"/>
                  <a:pt x="858982" y="415636"/>
                </a:cubicBezTo>
                <a:cubicBezTo>
                  <a:pt x="799668" y="593579"/>
                  <a:pt x="837549" y="467315"/>
                  <a:pt x="775855" y="581891"/>
                </a:cubicBezTo>
                <a:cubicBezTo>
                  <a:pt x="764739" y="602536"/>
                  <a:pt x="757849" y="625200"/>
                  <a:pt x="748146" y="646546"/>
                </a:cubicBezTo>
                <a:cubicBezTo>
                  <a:pt x="742448" y="659081"/>
                  <a:pt x="738392" y="672835"/>
                  <a:pt x="729673" y="683491"/>
                </a:cubicBezTo>
                <a:cubicBezTo>
                  <a:pt x="710373" y="707080"/>
                  <a:pt x="693933" y="738508"/>
                  <a:pt x="665018" y="748146"/>
                </a:cubicBezTo>
                <a:cubicBezTo>
                  <a:pt x="646545" y="754303"/>
                  <a:pt x="627774" y="759628"/>
                  <a:pt x="609600" y="766618"/>
                </a:cubicBezTo>
                <a:cubicBezTo>
                  <a:pt x="587716" y="775035"/>
                  <a:pt x="567693" y="788640"/>
                  <a:pt x="544946" y="794327"/>
                </a:cubicBezTo>
                <a:cubicBezTo>
                  <a:pt x="517899" y="801089"/>
                  <a:pt x="489527" y="800485"/>
                  <a:pt x="461818" y="803564"/>
                </a:cubicBezTo>
                <a:cubicBezTo>
                  <a:pt x="335111" y="854246"/>
                  <a:pt x="494342" y="793806"/>
                  <a:pt x="369455" y="831273"/>
                </a:cubicBezTo>
                <a:cubicBezTo>
                  <a:pt x="353574" y="836037"/>
                  <a:pt x="339002" y="844503"/>
                  <a:pt x="323273" y="849746"/>
                </a:cubicBezTo>
                <a:cubicBezTo>
                  <a:pt x="311230" y="853760"/>
                  <a:pt x="298643" y="855903"/>
                  <a:pt x="286328" y="858982"/>
                </a:cubicBezTo>
                <a:cubicBezTo>
                  <a:pt x="262484" y="853021"/>
                  <a:pt x="239070" y="851569"/>
                  <a:pt x="221673" y="831273"/>
                </a:cubicBezTo>
                <a:cubicBezTo>
                  <a:pt x="209990" y="817643"/>
                  <a:pt x="203922" y="800028"/>
                  <a:pt x="193964" y="785091"/>
                </a:cubicBezTo>
                <a:cubicBezTo>
                  <a:pt x="185425" y="772283"/>
                  <a:pt x="175491" y="760461"/>
                  <a:pt x="166255" y="748146"/>
                </a:cubicBezTo>
                <a:cubicBezTo>
                  <a:pt x="155071" y="714595"/>
                  <a:pt x="157018" y="730172"/>
                  <a:pt x="157018" y="701964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5A1FC8BB-57F9-1E94-4787-66F7CF74D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5736" y="1131809"/>
            <a:ext cx="2741824" cy="27418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07738B0-CB52-6310-2125-E9F81959E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1" y="-47903"/>
            <a:ext cx="7035613" cy="4842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Phoenix, Arizona - Welcome to US City State Sign - Metal Street Sign, Man Cave Wall Decor, Personalized Idea, US City Welcome Sign - 10x14 inches">
            <a:extLst>
              <a:ext uri="{FF2B5EF4-FFF2-40B4-BE49-F238E27FC236}">
                <a16:creationId xmlns:a16="http://schemas.microsoft.com/office/drawing/2014/main" id="{2BDE61BC-2212-1C56-23C1-AC121040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0624">
            <a:off x="10324669" y="41009"/>
            <a:ext cx="1811886" cy="1399032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944B87-4F22-0916-50FD-47D4E2AE1FC2}"/>
              </a:ext>
            </a:extLst>
          </p:cNvPr>
          <p:cNvSpPr/>
          <p:nvPr/>
        </p:nvSpPr>
        <p:spPr>
          <a:xfrm>
            <a:off x="7943272" y="3358304"/>
            <a:ext cx="3214255" cy="1258495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Average Rent</a:t>
            </a:r>
          </a:p>
          <a:p>
            <a:pPr algn="ctr"/>
            <a:r>
              <a:rPr lang="en-CA" sz="3200" dirty="0">
                <a:solidFill>
                  <a:schemeClr val="tx1"/>
                </a:solidFill>
              </a:rPr>
              <a:t>$27.92 - $31.13</a:t>
            </a:r>
            <a:endParaRPr lang="en-CA" dirty="0">
              <a:solidFill>
                <a:schemeClr val="tx1"/>
              </a:solidFill>
            </a:endParaRPr>
          </a:p>
          <a:p>
            <a:pPr algn="ctr"/>
            <a:r>
              <a:rPr lang="en-CA" dirty="0">
                <a:solidFill>
                  <a:schemeClr val="tx1"/>
                </a:solidFill>
              </a:rPr>
              <a:t>per </a:t>
            </a:r>
            <a:r>
              <a:rPr lang="en-CA" dirty="0" err="1">
                <a:solidFill>
                  <a:schemeClr val="tx1"/>
                </a:solidFill>
              </a:rPr>
              <a:t>sqft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6F3E68-05F0-9681-63B2-9787728698A4}"/>
              </a:ext>
            </a:extLst>
          </p:cNvPr>
          <p:cNvSpPr/>
          <p:nvPr/>
        </p:nvSpPr>
        <p:spPr>
          <a:xfrm>
            <a:off x="10299701" y="1736591"/>
            <a:ext cx="1717963" cy="1191490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>
                <a:solidFill>
                  <a:schemeClr val="tx1"/>
                </a:solidFill>
              </a:rPr>
              <a:t>25%</a:t>
            </a:r>
            <a:endParaRPr lang="en-CA" dirty="0">
              <a:solidFill>
                <a:schemeClr val="tx1"/>
              </a:solidFill>
            </a:endParaRPr>
          </a:p>
          <a:p>
            <a:pPr algn="ctr"/>
            <a:r>
              <a:rPr lang="en-CA" dirty="0">
                <a:solidFill>
                  <a:schemeClr val="tx1"/>
                </a:solidFill>
              </a:rPr>
              <a:t>Vacancy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978FCD-B542-A78B-BF2A-75A30EAED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6" y="4842819"/>
            <a:ext cx="7018832" cy="20151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1518CDB-D639-9DE0-7486-F1FC51A3DCA0}"/>
              </a:ext>
            </a:extLst>
          </p:cNvPr>
          <p:cNvSpPr/>
          <p:nvPr/>
        </p:nvSpPr>
        <p:spPr>
          <a:xfrm>
            <a:off x="7222833" y="1734551"/>
            <a:ext cx="1838037" cy="1191490"/>
          </a:xfrm>
          <a:prstGeom prst="roundRect">
            <a:avLst/>
          </a:prstGeom>
          <a:solidFill>
            <a:schemeClr val="accent1">
              <a:lumMod val="9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4000" dirty="0"/>
              <a:t>4.2%</a:t>
            </a:r>
            <a:endParaRPr lang="en-CA" dirty="0"/>
          </a:p>
          <a:p>
            <a:pPr algn="ctr"/>
            <a:r>
              <a:rPr lang="en-CA" dirty="0"/>
              <a:t>Unemployment</a:t>
            </a:r>
          </a:p>
        </p:txBody>
      </p:sp>
      <p:pic>
        <p:nvPicPr>
          <p:cNvPr id="25" name="Picture 24" descr="A logo for a company&#10;&#10;AI-generated content may be incorrect.">
            <a:extLst>
              <a:ext uri="{FF2B5EF4-FFF2-40B4-BE49-F238E27FC236}">
                <a16:creationId xmlns:a16="http://schemas.microsoft.com/office/drawing/2014/main" id="{EB9994CA-73E3-DF28-E4BC-A72423C70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06195">
            <a:off x="255258" y="226545"/>
            <a:ext cx="1205202" cy="12052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A3D14C-8A13-A4E2-30EB-F5AEA7F8B753}"/>
              </a:ext>
            </a:extLst>
          </p:cNvPr>
          <p:cNvSpPr txBox="1"/>
          <p:nvPr/>
        </p:nvSpPr>
        <p:spPr>
          <a:xfrm>
            <a:off x="7601527" y="5671127"/>
            <a:ext cx="4416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Sources:</a:t>
            </a:r>
            <a:br>
              <a:rPr lang="en-CA" sz="1400" dirty="0"/>
            </a:br>
            <a:r>
              <a:rPr lang="en-CA" sz="1400" dirty="0"/>
              <a:t>- Arizona Crime Statistics: </a:t>
            </a:r>
            <a:r>
              <a:rPr lang="en-CA" sz="1400" i="1" dirty="0"/>
              <a:t>Crime Overview 2024</a:t>
            </a:r>
          </a:p>
          <a:p>
            <a:r>
              <a:rPr lang="en-CA" sz="1400" i="1" dirty="0"/>
              <a:t>- </a:t>
            </a:r>
            <a:r>
              <a:rPr lang="en-CA" sz="1400" dirty="0"/>
              <a:t>US Census Bureau: </a:t>
            </a:r>
            <a:r>
              <a:rPr lang="en-CA" sz="1400" i="1" dirty="0"/>
              <a:t>Population Estimates, July 1, 2024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phic 43">
            <a:extLst>
              <a:ext uri="{FF2B5EF4-FFF2-40B4-BE49-F238E27FC236}">
                <a16:creationId xmlns:a16="http://schemas.microsoft.com/office/drawing/2014/main" id="{B1273B15-C9CD-A856-BA03-CC6B62A97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0486" y="0"/>
            <a:ext cx="9691028" cy="6858000"/>
          </a:xfrm>
          <a:prstGeom prst="rect">
            <a:avLst/>
          </a:prstGeom>
        </p:spPr>
      </p:pic>
      <p:pic>
        <p:nvPicPr>
          <p:cNvPr id="45" name="Picture Placeholder 25" descr="Team member headshot">
            <a:extLst>
              <a:ext uri="{FF2B5EF4-FFF2-40B4-BE49-F238E27FC236}">
                <a16:creationId xmlns:a16="http://schemas.microsoft.com/office/drawing/2014/main" id="{4D69D7B4-604F-0AC0-E2FC-795A19B946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1500" y="5381344"/>
            <a:ext cx="1367308" cy="13673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Picture Placeholder 46" descr="Team member headshot">
            <a:extLst>
              <a:ext uri="{FF2B5EF4-FFF2-40B4-BE49-F238E27FC236}">
                <a16:creationId xmlns:a16="http://schemas.microsoft.com/office/drawing/2014/main" id="{4331C550-C78E-8D1C-1834-7D11711C16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1499" y="75362"/>
            <a:ext cx="1308101" cy="13081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Picture Placeholder 44" descr="Team member headshot">
            <a:extLst>
              <a:ext uri="{FF2B5EF4-FFF2-40B4-BE49-F238E27FC236}">
                <a16:creationId xmlns:a16="http://schemas.microsoft.com/office/drawing/2014/main" id="{D8EDB3CB-0A36-3B06-6180-64B242674F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84" y="5381343"/>
            <a:ext cx="1367308" cy="13673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6CD0499-20ED-A116-0569-F9E1A1B6C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8" y="109348"/>
            <a:ext cx="1367308" cy="13673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9" name="Rectangle 1">
            <a:extLst>
              <a:ext uri="{FF2B5EF4-FFF2-40B4-BE49-F238E27FC236}">
                <a16:creationId xmlns:a16="http://schemas.microsoft.com/office/drawing/2014/main" id="{D83A1F7E-0116-A104-F39A-40156DA15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50" name="Rectangle 2">
            <a:extLst>
              <a:ext uri="{FF2B5EF4-FFF2-40B4-BE49-F238E27FC236}">
                <a16:creationId xmlns:a16="http://schemas.microsoft.com/office/drawing/2014/main" id="{E8250EC6-7EEC-D723-86D9-9334224A5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pic>
        <p:nvPicPr>
          <p:cNvPr id="52" name="Picture 51" descr="A logo for a company&#10;&#10;AI-generated content may be incorrect.">
            <a:extLst>
              <a:ext uri="{FF2B5EF4-FFF2-40B4-BE49-F238E27FC236}">
                <a16:creationId xmlns:a16="http://schemas.microsoft.com/office/drawing/2014/main" id="{0CDDF198-E8ED-5373-A94C-0ACE348D62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06195">
            <a:off x="1784937" y="537345"/>
            <a:ext cx="1205202" cy="12052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10980D2D-A96C-4E9B-A00E-81C4CAF0ABBD}" vid="{7928933E-F394-4192-9CD9-6D2A259AB5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FFFA3F-0FB5-4ED3-8906-A15B16577F44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purl.org/dc/dcmitype/"/>
    <ds:schemaRef ds:uri="http://schemas.microsoft.com/sharepoint/v3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966C46A-DC57-4209-80CD-9FE6C93151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18436D-DA32-4E27-AC64-8FFEDA5218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924</TotalTime>
  <Words>57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Google Sans</vt:lpstr>
      <vt:lpstr>Tenorite</vt:lpstr>
      <vt:lpstr>Monoline</vt:lpstr>
      <vt:lpstr>Datafest 2025: vitamin 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Ava Lu</dc:creator>
  <cp:lastModifiedBy>Ava Lu</cp:lastModifiedBy>
  <cp:revision>8</cp:revision>
  <dcterms:created xsi:type="dcterms:W3CDTF">2025-05-03T23:57:45Z</dcterms:created>
  <dcterms:modified xsi:type="dcterms:W3CDTF">2025-05-04T15:21:58Z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